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BC0000"/>
    <a:srgbClr val="262626"/>
    <a:srgbClr val="F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>
        <p:scale>
          <a:sx n="100" d="100"/>
          <a:sy n="100" d="100"/>
        </p:scale>
        <p:origin x="1542" y="-265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591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248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4556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558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617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290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05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85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816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192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841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DA1F-F0B2-494D-9577-6DEFBBFA8886}" type="datetimeFigureOut">
              <a:rPr lang="en-ZA" smtClean="0"/>
              <a:pPr/>
              <a:t>2021/11/28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C18F-8CC9-4CF8-931C-A30E4D19EB8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143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31CE57E-9885-4EEE-A0AD-E2B6ABA9DBAC}"/>
              </a:ext>
            </a:extLst>
          </p:cNvPr>
          <p:cNvGrpSpPr/>
          <p:nvPr/>
        </p:nvGrpSpPr>
        <p:grpSpPr>
          <a:xfrm>
            <a:off x="292100" y="266700"/>
            <a:ext cx="7267575" cy="540000"/>
            <a:chOff x="292100" y="266700"/>
            <a:chExt cx="7267575" cy="5400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64D5A8C-6369-4887-BE51-9BFD0E714588}"/>
                </a:ext>
              </a:extLst>
            </p:cNvPr>
            <p:cNvSpPr/>
            <p:nvPr/>
          </p:nvSpPr>
          <p:spPr>
            <a:xfrm>
              <a:off x="292100" y="266700"/>
              <a:ext cx="540000" cy="540000"/>
            </a:xfrm>
            <a:prstGeom prst="ellipse">
              <a:avLst/>
            </a:prstGeom>
            <a:solidFill>
              <a:srgbClr val="B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4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712C23-EBFB-4EE6-8ED6-3B676F07DEDD}"/>
                </a:ext>
              </a:extLst>
            </p:cNvPr>
            <p:cNvSpPr/>
            <p:nvPr/>
          </p:nvSpPr>
          <p:spPr>
            <a:xfrm>
              <a:off x="832100" y="513840"/>
              <a:ext cx="6727575" cy="45719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DD145794-8FCF-424C-99A4-655B1A26171C}"/>
              </a:ext>
            </a:extLst>
          </p:cNvPr>
          <p:cNvSpPr txBox="1"/>
          <p:nvPr/>
        </p:nvSpPr>
        <p:spPr>
          <a:xfrm>
            <a:off x="832100" y="203200"/>
            <a:ext cx="616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CC00CC"/>
                </a:solidFill>
              </a:rPr>
              <a:t>Pharmat Technology– Accelerate your Business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7CB6EB-F200-4F17-AFB1-7C808523A084}"/>
              </a:ext>
            </a:extLst>
          </p:cNvPr>
          <p:cNvSpPr txBox="1"/>
          <p:nvPr/>
        </p:nvSpPr>
        <p:spPr>
          <a:xfrm>
            <a:off x="1009291" y="723745"/>
            <a:ext cx="525348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260985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FORMAT PART QUALIFICATION REPORT</a:t>
            </a:r>
            <a:endParaRPr lang="en-IN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134AB0B-C8DD-49E2-AC08-1C3943E8D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23685"/>
              </p:ext>
            </p:extLst>
          </p:nvPr>
        </p:nvGraphicFramePr>
        <p:xfrm>
          <a:off x="324811" y="1329027"/>
          <a:ext cx="6980864" cy="10412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84484">
                  <a:extLst>
                    <a:ext uri="{9D8B030D-6E8A-4147-A177-3AD203B41FA5}">
                      <a16:colId xmlns:a16="http://schemas.microsoft.com/office/drawing/2014/main" val="2660544301"/>
                    </a:ext>
                  </a:extLst>
                </a:gridCol>
                <a:gridCol w="3696380">
                  <a:extLst>
                    <a:ext uri="{9D8B030D-6E8A-4147-A177-3AD203B41FA5}">
                      <a16:colId xmlns:a16="http://schemas.microsoft.com/office/drawing/2014/main" val="4505041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609850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Machine Make and Model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2609850" algn="l"/>
                        </a:tabLst>
                      </a:pPr>
                      <a:r>
                        <a:rPr lang="en-US" sz="1700" u="none" strike="noStrike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745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609850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Format Part Layout Number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2609850" algn="l"/>
                        </a:tabLst>
                      </a:pPr>
                      <a:r>
                        <a:rPr lang="en-US" sz="1700" u="none" strike="noStrike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295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609850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Product Name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2609850" algn="l"/>
                        </a:tabLst>
                      </a:pPr>
                      <a:r>
                        <a:rPr lang="en-US" sz="1700" u="none" strike="noStrike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76013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71F376B-5D36-408C-B38E-CF0F967F3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367311"/>
              </p:ext>
            </p:extLst>
          </p:nvPr>
        </p:nvGraphicFramePr>
        <p:xfrm>
          <a:off x="324811" y="2517508"/>
          <a:ext cx="6971339" cy="15873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71339">
                  <a:extLst>
                    <a:ext uri="{9D8B030D-6E8A-4147-A177-3AD203B41FA5}">
                      <a16:colId xmlns:a16="http://schemas.microsoft.com/office/drawing/2014/main" val="3992005281"/>
                    </a:ext>
                  </a:extLst>
                </a:gridCol>
              </a:tblGrid>
              <a:tr h="2322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Fixation Of Format parts on the Machine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966" marR="65966" marT="0" marB="0"/>
                </a:tc>
                <a:extLst>
                  <a:ext uri="{0D108BD9-81ED-4DB2-BD59-A6C34878D82A}">
                    <a16:rowId xmlns:a16="http://schemas.microsoft.com/office/drawing/2014/main" val="286660954"/>
                  </a:ext>
                </a:extLst>
              </a:tr>
              <a:tr h="12876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966" marR="65966" marT="0" marB="0"/>
                </a:tc>
                <a:extLst>
                  <a:ext uri="{0D108BD9-81ED-4DB2-BD59-A6C34878D82A}">
                    <a16:rowId xmlns:a16="http://schemas.microsoft.com/office/drawing/2014/main" val="56563096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865F575-0861-4860-813B-01F3C6E5A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261611"/>
              </p:ext>
            </p:extLst>
          </p:nvPr>
        </p:nvGraphicFramePr>
        <p:xfrm>
          <a:off x="327984" y="4252090"/>
          <a:ext cx="6971340" cy="35474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34016">
                  <a:extLst>
                    <a:ext uri="{9D8B030D-6E8A-4147-A177-3AD203B41FA5}">
                      <a16:colId xmlns:a16="http://schemas.microsoft.com/office/drawing/2014/main" val="18936607"/>
                    </a:ext>
                  </a:extLst>
                </a:gridCol>
                <a:gridCol w="1777492">
                  <a:extLst>
                    <a:ext uri="{9D8B030D-6E8A-4147-A177-3AD203B41FA5}">
                      <a16:colId xmlns:a16="http://schemas.microsoft.com/office/drawing/2014/main" val="188350787"/>
                    </a:ext>
                  </a:extLst>
                </a:gridCol>
                <a:gridCol w="785943">
                  <a:extLst>
                    <a:ext uri="{9D8B030D-6E8A-4147-A177-3AD203B41FA5}">
                      <a16:colId xmlns:a16="http://schemas.microsoft.com/office/drawing/2014/main" val="3949516331"/>
                    </a:ext>
                  </a:extLst>
                </a:gridCol>
                <a:gridCol w="865565">
                  <a:extLst>
                    <a:ext uri="{9D8B030D-6E8A-4147-A177-3AD203B41FA5}">
                      <a16:colId xmlns:a16="http://schemas.microsoft.com/office/drawing/2014/main" val="316300924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61481901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060899104"/>
                    </a:ext>
                  </a:extLst>
                </a:gridCol>
                <a:gridCol w="850899">
                  <a:extLst>
                    <a:ext uri="{9D8B030D-6E8A-4147-A177-3AD203B41FA5}">
                      <a16:colId xmlns:a16="http://schemas.microsoft.com/office/drawing/2014/main" val="166293276"/>
                    </a:ext>
                  </a:extLst>
                </a:gridCol>
              </a:tblGrid>
              <a:tr h="18249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Sr. No.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Empty run </a:t>
                      </a:r>
                      <a:endParaRPr lang="en-IN" sz="10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Top Forming Temp  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Bottom Forming Temp 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Acceptance criteria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Done By</a:t>
                      </a:r>
                      <a:endParaRPr lang="en-IN" sz="10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(Sign &amp; Date)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542967597"/>
                  </a:ext>
                </a:extLst>
              </a:tr>
              <a:tr h="76961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Pocket cavity should form uniformly as per desire shape.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Puncture cavity should not be present.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202036"/>
                  </a:ext>
                </a:extLst>
              </a:tr>
              <a:tr h="27926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Observations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936444"/>
                  </a:ext>
                </a:extLst>
              </a:tr>
              <a:tr h="76961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(Minimum Speed): ___________ cycles/minutes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3828169849"/>
                  </a:ext>
                </a:extLst>
              </a:tr>
              <a:tr h="769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(Maximum Speed): ___________ cycles/minutes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3400220614"/>
                  </a:ext>
                </a:extLst>
              </a:tr>
              <a:tr h="76961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 3.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 dirty="0">
                          <a:effectLst/>
                        </a:rPr>
                        <a:t>(Optimum Speed): ___________ cycles/minutes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48294814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36F6E51-A26C-49AC-B799-A802DEEAFC9D}"/>
              </a:ext>
            </a:extLst>
          </p:cNvPr>
          <p:cNvSpPr txBox="1"/>
          <p:nvPr/>
        </p:nvSpPr>
        <p:spPr>
          <a:xfrm>
            <a:off x="292100" y="7946756"/>
            <a:ext cx="6971339" cy="193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4953000" algn="l"/>
              </a:tabLst>
            </a:pPr>
            <a:r>
              <a:rPr lang="en-US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Note: </a:t>
            </a:r>
            <a:endParaRPr lang="en-IN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tabLst>
                <a:tab pos="4953000" algn="l"/>
              </a:tabLst>
            </a:pPr>
            <a:r>
              <a:rPr lang="en-US" sz="105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Observations Put “NA” in Top &amp; Bottom forming Temp. in case of Alu-Alu change part)</a:t>
            </a:r>
            <a:endParaRPr lang="en-IN" sz="105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tabLst>
                <a:tab pos="4953000" algn="l"/>
              </a:tabLst>
            </a:pPr>
            <a:r>
              <a:rPr lang="en-US" sz="105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Write “OK” if found the results are satisfactory, write “NOT OK” if found the results are not satisfactory, </a:t>
            </a:r>
            <a:endParaRPr lang="en-IN" sz="105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457200">
              <a:lnSpc>
                <a:spcPct val="150000"/>
              </a:lnSpc>
              <a:tabLst>
                <a:tab pos="49530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IN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457200">
              <a:lnSpc>
                <a:spcPct val="150000"/>
              </a:lnSpc>
              <a:tabLst>
                <a:tab pos="49530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IN" sz="1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Checked By (Sign &amp; Date): _____________________________</a:t>
            </a:r>
            <a:endParaRPr lang="en-IN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8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31CE57E-9885-4EEE-A0AD-E2B6ABA9DBAC}"/>
              </a:ext>
            </a:extLst>
          </p:cNvPr>
          <p:cNvGrpSpPr/>
          <p:nvPr/>
        </p:nvGrpSpPr>
        <p:grpSpPr>
          <a:xfrm>
            <a:off x="292100" y="266700"/>
            <a:ext cx="7267575" cy="540000"/>
            <a:chOff x="292100" y="266700"/>
            <a:chExt cx="7267575" cy="5400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64D5A8C-6369-4887-BE51-9BFD0E714588}"/>
                </a:ext>
              </a:extLst>
            </p:cNvPr>
            <p:cNvSpPr/>
            <p:nvPr/>
          </p:nvSpPr>
          <p:spPr>
            <a:xfrm>
              <a:off x="292100" y="266700"/>
              <a:ext cx="540000" cy="540000"/>
            </a:xfrm>
            <a:prstGeom prst="ellipse">
              <a:avLst/>
            </a:prstGeom>
            <a:solidFill>
              <a:srgbClr val="B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4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712C23-EBFB-4EE6-8ED6-3B676F07DEDD}"/>
                </a:ext>
              </a:extLst>
            </p:cNvPr>
            <p:cNvSpPr/>
            <p:nvPr/>
          </p:nvSpPr>
          <p:spPr>
            <a:xfrm>
              <a:off x="832100" y="513840"/>
              <a:ext cx="6727575" cy="45719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DD145794-8FCF-424C-99A4-655B1A26171C}"/>
              </a:ext>
            </a:extLst>
          </p:cNvPr>
          <p:cNvSpPr txBox="1"/>
          <p:nvPr/>
        </p:nvSpPr>
        <p:spPr>
          <a:xfrm>
            <a:off x="832100" y="203200"/>
            <a:ext cx="616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CC00CC"/>
                </a:solidFill>
              </a:rPr>
              <a:t>Pharmat Technology– Accelerate your Business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559EE5-245D-42FC-A12F-FDE3DA230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00809"/>
              </p:ext>
            </p:extLst>
          </p:nvPr>
        </p:nvGraphicFramePr>
        <p:xfrm>
          <a:off x="292101" y="883172"/>
          <a:ext cx="6883532" cy="29201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65124">
                  <a:extLst>
                    <a:ext uri="{9D8B030D-6E8A-4147-A177-3AD203B41FA5}">
                      <a16:colId xmlns:a16="http://schemas.microsoft.com/office/drawing/2014/main" val="2964890466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331428552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350780177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35257678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243448901"/>
                    </a:ext>
                  </a:extLst>
                </a:gridCol>
                <a:gridCol w="1029322">
                  <a:extLst>
                    <a:ext uri="{9D8B030D-6E8A-4147-A177-3AD203B41FA5}">
                      <a16:colId xmlns:a16="http://schemas.microsoft.com/office/drawing/2014/main" val="2034158578"/>
                    </a:ext>
                  </a:extLst>
                </a:gridCol>
                <a:gridCol w="884736">
                  <a:extLst>
                    <a:ext uri="{9D8B030D-6E8A-4147-A177-3AD203B41FA5}">
                      <a16:colId xmlns:a16="http://schemas.microsoft.com/office/drawing/2014/main" val="3960431083"/>
                    </a:ext>
                  </a:extLst>
                </a:gridCol>
                <a:gridCol w="765775">
                  <a:extLst>
                    <a:ext uri="{9D8B030D-6E8A-4147-A177-3AD203B41FA5}">
                      <a16:colId xmlns:a16="http://schemas.microsoft.com/office/drawing/2014/main" val="3556418089"/>
                    </a:ext>
                  </a:extLst>
                </a:gridCol>
              </a:tblGrid>
              <a:tr h="241281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Sr. No.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  Sealing Temperature 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Speed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1">
                          <a:effectLst/>
                        </a:rPr>
                        <a:t>Acceptance criteria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>
                          <a:effectLst/>
                        </a:rPr>
                        <a:t>Done By</a:t>
                      </a:r>
                      <a:endParaRPr lang="en-IN" sz="1000" b="1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>
                          <a:effectLst/>
                        </a:rPr>
                        <a:t>(Sign &amp; Date)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extLst>
                  <a:ext uri="{0D108BD9-81ED-4DB2-BD59-A6C34878D82A}">
                    <a16:rowId xmlns:a16="http://schemas.microsoft.com/office/drawing/2014/main" val="823124939"/>
                  </a:ext>
                </a:extLst>
              </a:tr>
              <a:tr h="24128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1">
                          <a:effectLst/>
                        </a:rPr>
                        <a:t>Observation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91416"/>
                  </a:ext>
                </a:extLst>
              </a:tr>
              <a:tr h="120800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Knurling should uniform.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Blister should pass the leak test.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Lidding foil peel off should not take place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Other Parameter*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867452"/>
                  </a:ext>
                </a:extLst>
              </a:tr>
              <a:tr h="40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__________cycles/minutes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extLst>
                  <a:ext uri="{0D108BD9-81ED-4DB2-BD59-A6C34878D82A}">
                    <a16:rowId xmlns:a16="http://schemas.microsoft.com/office/drawing/2014/main" val="1528903437"/>
                  </a:ext>
                </a:extLst>
              </a:tr>
              <a:tr h="40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__________cycles/minutes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563652"/>
                  </a:ext>
                </a:extLst>
              </a:tr>
              <a:tr h="40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__________cycles/minutes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38" marR="6853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99782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CE5ADA21-A965-4769-8108-6A3DCE37B320}"/>
              </a:ext>
            </a:extLst>
          </p:cNvPr>
          <p:cNvSpPr txBox="1"/>
          <p:nvPr/>
        </p:nvSpPr>
        <p:spPr>
          <a:xfrm>
            <a:off x="292099" y="3879806"/>
            <a:ext cx="6883531" cy="526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Write </a:t>
            </a: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“Ok”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if found satisfactory results and “</a:t>
            </a: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 Ok”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results found not satisfactory.</a:t>
            </a:r>
            <a:endParaRPr lang="en-IN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Checked By (Prod. – Sign &amp; Date): _____________________________                           </a:t>
            </a:r>
            <a:endParaRPr lang="en-IN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2781F14-4213-4BB3-BF1D-A4072F9499E4}"/>
              </a:ext>
            </a:extLst>
          </p:cNvPr>
          <p:cNvSpPr txBox="1"/>
          <p:nvPr/>
        </p:nvSpPr>
        <p:spPr>
          <a:xfrm>
            <a:off x="292098" y="4406169"/>
            <a:ext cx="6432551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*Acceptance Criteria for other Parameters: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3" name="Table 63">
            <a:extLst>
              <a:ext uri="{FF2B5EF4-FFF2-40B4-BE49-F238E27FC236}">
                <a16:creationId xmlns:a16="http://schemas.microsoft.com/office/drawing/2014/main" id="{9555D834-573D-46C1-ADA1-2B0FA986A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974905"/>
              </p:ext>
            </p:extLst>
          </p:nvPr>
        </p:nvGraphicFramePr>
        <p:xfrm>
          <a:off x="285750" y="5038918"/>
          <a:ext cx="6889881" cy="4105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6510">
                  <a:extLst>
                    <a:ext uri="{9D8B030D-6E8A-4147-A177-3AD203B41FA5}">
                      <a16:colId xmlns:a16="http://schemas.microsoft.com/office/drawing/2014/main" val="2283533876"/>
                    </a:ext>
                  </a:extLst>
                </a:gridCol>
                <a:gridCol w="1039798">
                  <a:extLst>
                    <a:ext uri="{9D8B030D-6E8A-4147-A177-3AD203B41FA5}">
                      <a16:colId xmlns:a16="http://schemas.microsoft.com/office/drawing/2014/main" val="1674361915"/>
                    </a:ext>
                  </a:extLst>
                </a:gridCol>
                <a:gridCol w="1373573">
                  <a:extLst>
                    <a:ext uri="{9D8B030D-6E8A-4147-A177-3AD203B41FA5}">
                      <a16:colId xmlns:a16="http://schemas.microsoft.com/office/drawing/2014/main" val="3090413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b="1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Applicable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Not Applicable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909501"/>
                  </a:ext>
                </a:extLst>
              </a:tr>
              <a:tr h="30524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Knurling should uniform.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166939"/>
                  </a:ext>
                </a:extLst>
              </a:tr>
              <a:tr h="24142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Blister should pass the leak test.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572170"/>
                  </a:ext>
                </a:extLst>
              </a:tr>
              <a:tr h="277937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Lidding foil peel off should not be took place.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886796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Products should place freely in the pocket cavity without any jumping. 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496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Check that the blister should not get damage at the sealing station (Check for one complete cycle)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104796"/>
                  </a:ext>
                </a:extLst>
              </a:tr>
              <a:tr h="23831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Print Registration (if any) should be control as per pack.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86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Check that the embossing should be on the designated place and the debossing details should be legible on the blisters. (One blister of each track).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837582"/>
                  </a:ext>
                </a:extLst>
              </a:tr>
              <a:tr h="277937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Blister should not damage during movement at different station.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449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Check that Perforation of blister should be at the designated place. (One blister of each track).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73111"/>
                  </a:ext>
                </a:extLst>
              </a:tr>
              <a:tr h="26333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Blister should be free from burr.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408088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Feeding should be smooth. </a:t>
                      </a:r>
                      <a:endParaRPr lang="en-IN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126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54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31CE57E-9885-4EEE-A0AD-E2B6ABA9DBAC}"/>
              </a:ext>
            </a:extLst>
          </p:cNvPr>
          <p:cNvGrpSpPr/>
          <p:nvPr/>
        </p:nvGrpSpPr>
        <p:grpSpPr>
          <a:xfrm>
            <a:off x="292100" y="266700"/>
            <a:ext cx="7267575" cy="540000"/>
            <a:chOff x="292100" y="266700"/>
            <a:chExt cx="7267575" cy="5400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64D5A8C-6369-4887-BE51-9BFD0E714588}"/>
                </a:ext>
              </a:extLst>
            </p:cNvPr>
            <p:cNvSpPr/>
            <p:nvPr/>
          </p:nvSpPr>
          <p:spPr>
            <a:xfrm>
              <a:off x="292100" y="266700"/>
              <a:ext cx="540000" cy="540000"/>
            </a:xfrm>
            <a:prstGeom prst="ellipse">
              <a:avLst/>
            </a:prstGeom>
            <a:solidFill>
              <a:srgbClr val="B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4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712C23-EBFB-4EE6-8ED6-3B676F07DEDD}"/>
                </a:ext>
              </a:extLst>
            </p:cNvPr>
            <p:cNvSpPr/>
            <p:nvPr/>
          </p:nvSpPr>
          <p:spPr>
            <a:xfrm>
              <a:off x="832100" y="513840"/>
              <a:ext cx="6727575" cy="45719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DD145794-8FCF-424C-99A4-655B1A26171C}"/>
              </a:ext>
            </a:extLst>
          </p:cNvPr>
          <p:cNvSpPr txBox="1"/>
          <p:nvPr/>
        </p:nvSpPr>
        <p:spPr>
          <a:xfrm>
            <a:off x="832100" y="203200"/>
            <a:ext cx="616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CC00CC"/>
                </a:solidFill>
              </a:rPr>
              <a:t>Pharmat Technology– Accelerate your Business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3345BB-E7C1-45B4-8B14-201906B8D606}"/>
              </a:ext>
            </a:extLst>
          </p:cNvPr>
          <p:cNvSpPr txBox="1"/>
          <p:nvPr/>
        </p:nvSpPr>
        <p:spPr>
          <a:xfrm>
            <a:off x="1566862" y="806699"/>
            <a:ext cx="46815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Conclusion AND RECOMMEDATION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01EC54-213B-4792-835B-9CB8A35DB0C7}"/>
              </a:ext>
            </a:extLst>
          </p:cNvPr>
          <p:cNvSpPr txBox="1"/>
          <p:nvPr/>
        </p:nvSpPr>
        <p:spPr>
          <a:xfrm>
            <a:off x="414462" y="1176031"/>
            <a:ext cx="6862637" cy="613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Format part Layout No._____________________________ is qualified / disqualified from the above exercise. Following are the desired parameter: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5CC17FF-4F42-4651-BA0F-12DCD05D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29394"/>
              </p:ext>
            </p:extLst>
          </p:nvPr>
        </p:nvGraphicFramePr>
        <p:xfrm>
          <a:off x="519112" y="1881664"/>
          <a:ext cx="6634163" cy="21472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02919">
                  <a:extLst>
                    <a:ext uri="{9D8B030D-6E8A-4147-A177-3AD203B41FA5}">
                      <a16:colId xmlns:a16="http://schemas.microsoft.com/office/drawing/2014/main" val="2456558632"/>
                    </a:ext>
                  </a:extLst>
                </a:gridCol>
                <a:gridCol w="1908176">
                  <a:extLst>
                    <a:ext uri="{9D8B030D-6E8A-4147-A177-3AD203B41FA5}">
                      <a16:colId xmlns:a16="http://schemas.microsoft.com/office/drawing/2014/main" val="2481963353"/>
                    </a:ext>
                  </a:extLst>
                </a:gridCol>
                <a:gridCol w="1923068">
                  <a:extLst>
                    <a:ext uri="{9D8B030D-6E8A-4147-A177-3AD203B41FA5}">
                      <a16:colId xmlns:a16="http://schemas.microsoft.com/office/drawing/2014/main" val="1193859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Parameter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>
                          <a:effectLst/>
                        </a:rPr>
                        <a:t>Maximum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Minimum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394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Speed range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__________cycles/minutes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__________cycles/minutes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398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Top Forming Temperature range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______°C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0860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Bottom Forming Temperature range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______°C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9170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Sealing Temperature range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______°C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______°C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256076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90B46A3-99D5-4FEC-9460-E794D94227ED}"/>
              </a:ext>
            </a:extLst>
          </p:cNvPr>
          <p:cNvSpPr txBox="1"/>
          <p:nvPr/>
        </p:nvSpPr>
        <p:spPr>
          <a:xfrm>
            <a:off x="519112" y="4028919"/>
            <a:ext cx="6634162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Summary and conclusion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F04EE9-1343-4982-B892-496F5A84087D}"/>
              </a:ext>
            </a:extLst>
          </p:cNvPr>
          <p:cNvSpPr txBox="1"/>
          <p:nvPr/>
        </p:nvSpPr>
        <p:spPr>
          <a:xfrm>
            <a:off x="519111" y="6494254"/>
            <a:ext cx="6634162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Recommendation: 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N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21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31CE57E-9885-4EEE-A0AD-E2B6ABA9DBAC}"/>
              </a:ext>
            </a:extLst>
          </p:cNvPr>
          <p:cNvGrpSpPr/>
          <p:nvPr/>
        </p:nvGrpSpPr>
        <p:grpSpPr>
          <a:xfrm>
            <a:off x="292100" y="266700"/>
            <a:ext cx="7267575" cy="540000"/>
            <a:chOff x="292100" y="266700"/>
            <a:chExt cx="7267575" cy="5400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64D5A8C-6369-4887-BE51-9BFD0E714588}"/>
                </a:ext>
              </a:extLst>
            </p:cNvPr>
            <p:cNvSpPr/>
            <p:nvPr/>
          </p:nvSpPr>
          <p:spPr>
            <a:xfrm>
              <a:off x="292100" y="266700"/>
              <a:ext cx="540000" cy="540000"/>
            </a:xfrm>
            <a:prstGeom prst="ellipse">
              <a:avLst/>
            </a:prstGeom>
            <a:solidFill>
              <a:srgbClr val="B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4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712C23-EBFB-4EE6-8ED6-3B676F07DEDD}"/>
                </a:ext>
              </a:extLst>
            </p:cNvPr>
            <p:cNvSpPr/>
            <p:nvPr/>
          </p:nvSpPr>
          <p:spPr>
            <a:xfrm>
              <a:off x="832100" y="513840"/>
              <a:ext cx="6727575" cy="45719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DD145794-8FCF-424C-99A4-655B1A26171C}"/>
              </a:ext>
            </a:extLst>
          </p:cNvPr>
          <p:cNvSpPr txBox="1"/>
          <p:nvPr/>
        </p:nvSpPr>
        <p:spPr>
          <a:xfrm>
            <a:off x="832100" y="203200"/>
            <a:ext cx="616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CC00CC"/>
                </a:solidFill>
              </a:rPr>
              <a:t>Pharmat Technology– Accelerate your Business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5EADB7-DC03-4FDD-8005-E55654513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80529"/>
              </p:ext>
            </p:extLst>
          </p:nvPr>
        </p:nvGraphicFramePr>
        <p:xfrm>
          <a:off x="519112" y="883172"/>
          <a:ext cx="6672263" cy="18324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67246">
                  <a:extLst>
                    <a:ext uri="{9D8B030D-6E8A-4147-A177-3AD203B41FA5}">
                      <a16:colId xmlns:a16="http://schemas.microsoft.com/office/drawing/2014/main" val="3969880474"/>
                    </a:ext>
                  </a:extLst>
                </a:gridCol>
                <a:gridCol w="3405017">
                  <a:extLst>
                    <a:ext uri="{9D8B030D-6E8A-4147-A177-3AD203B41FA5}">
                      <a16:colId xmlns:a16="http://schemas.microsoft.com/office/drawing/2014/main" val="24360808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1">
                          <a:effectLst/>
                        </a:rPr>
                        <a:t>CONCLUDED BY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effectLst/>
                        </a:rPr>
                        <a:t>APPROVED BY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0211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Name of Pharmat Technology’s representative____________________________</a:t>
                      </a:r>
                      <a:endParaRPr lang="en-IN" sz="10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Name of Customer’s representative______________________________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236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(SIGN &amp; DATE)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(SIGN &amp; DATE)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24522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A558967-68CC-49B3-B512-3A468A4A9813}"/>
              </a:ext>
            </a:extLst>
          </p:cNvPr>
          <p:cNvSpPr txBox="1"/>
          <p:nvPr/>
        </p:nvSpPr>
        <p:spPr>
          <a:xfrm>
            <a:off x="519111" y="3039206"/>
            <a:ext cx="6672263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Recommendation from Customer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B056EE-8DEC-4642-BB51-B0797BED1D13}"/>
              </a:ext>
            </a:extLst>
          </p:cNvPr>
          <p:cNvSpPr txBox="1"/>
          <p:nvPr/>
        </p:nvSpPr>
        <p:spPr>
          <a:xfrm>
            <a:off x="-271463" y="6792989"/>
            <a:ext cx="6034087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dirty="0">
                <a:effectLst/>
              </a:rPr>
              <a:t>(SIGN &amp; DATE) :_________________________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0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2479</TotalTime>
  <Words>567</Words>
  <Application>Microsoft Office PowerPoint</Application>
  <PresentationFormat>Custom</PresentationFormat>
  <Paragraphs>150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Jatin Gupta</dc:creator>
  <cp:lastModifiedBy>Amit Gupta</cp:lastModifiedBy>
  <cp:revision>105</cp:revision>
  <dcterms:created xsi:type="dcterms:W3CDTF">2017-07-29T22:58:00Z</dcterms:created>
  <dcterms:modified xsi:type="dcterms:W3CDTF">2021-11-28T05:41:53Z</dcterms:modified>
</cp:coreProperties>
</file>